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9" r:id="rId15"/>
    <p:sldId id="278" r:id="rId16"/>
    <p:sldId id="272" r:id="rId17"/>
    <p:sldId id="276" r:id="rId18"/>
    <p:sldId id="300" r:id="rId19"/>
    <p:sldId id="275"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9"/>
            <p14:sldId id="278"/>
            <p14:sldId id="272"/>
            <p14:sldId id="276"/>
            <p14:sldId id="300"/>
            <p14:sldId id="275"/>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3"/>
    <p:restoredTop sz="80921"/>
  </p:normalViewPr>
  <p:slideViewPr>
    <p:cSldViewPr snapToGrid="0" snapToObjects="1">
      <p:cViewPr>
        <p:scale>
          <a:sx n="60" d="100"/>
          <a:sy n="60" d="100"/>
        </p:scale>
        <p:origin x="1320" y="58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50DE3CD6-E9BC-704C-83FE-D8A7BC01E66E}" srcId="{3E66EBDA-1608-4447-B1B8-2C2B24E625A8}" destId="{BEFCFD01-A87A-0243-BD74-C698BD247069}" srcOrd="0" destOrd="0" parTransId="{8CBDD25E-89A6-5344-AA66-F6E56CE66F44}" sibTransId="{55AA7972-7C90-B541-AE3D-7CC6F5DB2349}"/>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2"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1"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245394DD-EB3D-EB4E-8049-2AC38C369190}" type="presOf" srcId="{BEFCFD01-A87A-0243-BD74-C698BD247069}" destId="{400A8A59-0A3D-1A4C-852A-71CB129BA5CC}"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smtClean="0"/>
            <a:t>Proposal</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Graduation</a:t>
          </a:r>
          <a:endParaRPr lang="en-US" sz="2000" kern="1200" dirty="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t>
            </a:r>
            <a:r>
              <a:rPr lang="en-US" baseline="0" dirty="0" smtClean="0"/>
              <a:t>am a 5th year </a:t>
            </a:r>
            <a:r>
              <a:rPr lang="en-US" baseline="0" dirty="0" smtClean="0"/>
              <a:t>PhD </a:t>
            </a:r>
            <a:r>
              <a:rPr lang="en-US" baseline="0" dirty="0" smtClean="0"/>
              <a:t>student in computer science and I am working at CPL advised by Prof. Pavlidis.</a:t>
            </a:r>
          </a:p>
          <a:p>
            <a:endParaRPr lang="en-US" baseline="0" dirty="0" smtClean="0"/>
          </a:p>
          <a:p>
            <a:r>
              <a:rPr lang="en-US" baseline="0" dirty="0" smtClean="0"/>
              <a:t>Today, I am going to present my research about ‘data visualization methods for scientific </a:t>
            </a:r>
            <a:r>
              <a:rPr lang="en-US" baseline="0" dirty="0" smtClean="0"/>
              <a:t>careers.</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a:t>
            </a:r>
            <a:r>
              <a:rPr lang="en-US" sz="1200" b="1" kern="1200" dirty="0" smtClean="0">
                <a:solidFill>
                  <a:schemeClr val="tx1"/>
                </a:solidFill>
                <a:effectLst/>
                <a:latin typeface="+mn-lt"/>
                <a:ea typeface="+mn-ea"/>
                <a:cs typeface="+mn-cs"/>
              </a:rPr>
              <a:t>science information</a:t>
            </a:r>
            <a:r>
              <a:rPr lang="en-US" sz="1200" b="1"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a:t>
            </a:r>
            <a:r>
              <a:rPr lang="en-US" sz="1200" b="1" kern="1200" dirty="0" smtClean="0">
                <a:solidFill>
                  <a:schemeClr val="tx1"/>
                </a:solidFill>
                <a:effectLst/>
                <a:latin typeface="+mn-lt"/>
                <a:ea typeface="+mn-ea"/>
                <a:cs typeface="+mn-cs"/>
              </a:rPr>
              <a:t>highly cited papers</a:t>
            </a:r>
            <a:r>
              <a:rPr lang="en-US" sz="1200" b="1"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a:t>
            </a:r>
            <a:r>
              <a:rPr lang="en-US" sz="1200" b="1" kern="1200" dirty="0" smtClean="0">
                <a:solidFill>
                  <a:schemeClr val="tx1"/>
                </a:solidFill>
                <a:effectLst/>
                <a:latin typeface="+mn-lt"/>
                <a:ea typeface="+mn-ea"/>
                <a:cs typeface="+mn-cs"/>
              </a:rPr>
              <a:t>journal </a:t>
            </a:r>
            <a:r>
              <a:rPr lang="en-US" sz="1200" b="1" kern="1200" dirty="0" smtClean="0">
                <a:solidFill>
                  <a:schemeClr val="tx1"/>
                </a:solidFill>
                <a:effectLst/>
                <a:latin typeface="+mn-lt"/>
                <a:ea typeface="+mn-ea"/>
                <a:cs typeface="+mn-cs"/>
              </a:rPr>
              <a:t>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a:t>
            </a:r>
            <a:r>
              <a:rPr lang="en-US" sz="1200" b="0" i="0" kern="1200" baseline="0" dirty="0" smtClean="0">
                <a:solidFill>
                  <a:schemeClr val="tx1"/>
                </a:solidFill>
                <a:effectLst/>
                <a:latin typeface="+mn-lt"/>
                <a:ea typeface="+mn-ea"/>
                <a:cs typeface="+mn-cs"/>
              </a:rPr>
              <a:t>research,</a:t>
            </a:r>
          </a:p>
          <a:p>
            <a:r>
              <a:rPr lang="en-US" sz="1200" b="0" i="0" kern="12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a:t>
            </a:r>
            <a:r>
              <a:rPr lang="en-US" baseline="0" dirty="0" smtClean="0"/>
              <a:t>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when </a:t>
            </a:r>
            <a:r>
              <a:rPr lang="en-US" sz="1200" b="0" i="0" kern="1200" baseline="0" dirty="0" smtClean="0">
                <a:solidFill>
                  <a:schemeClr val="tx1"/>
                </a:solidFill>
                <a:effectLst/>
                <a:latin typeface="+mn-lt"/>
                <a:ea typeface="+mn-ea"/>
                <a:cs typeface="+mn-cs"/>
              </a:rPr>
              <a:t>doing </a:t>
            </a:r>
            <a:r>
              <a:rPr lang="en-US" sz="1200" b="0" i="0" kern="1200" baseline="0" dirty="0" smtClean="0">
                <a:solidFill>
                  <a:schemeClr val="tx1"/>
                </a:solidFill>
                <a:effectLst/>
                <a:latin typeface="+mn-lt"/>
                <a:ea typeface="+mn-ea"/>
                <a:cs typeface="+mn-cs"/>
              </a:rPr>
              <a:t>such things,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0" dirty="0" smtClean="0">
                <a:latin typeface="Adobe Heiti Std R" charset="-122"/>
                <a:ea typeface="Adobe Heiti Std R" charset="-122"/>
                <a:cs typeface="Adobe Heiti Std R" charset="-122"/>
              </a:rPr>
              <a:t>Scholar Plot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Data Visualization </a:t>
            </a:r>
            <a:r>
              <a:rPr lang="en-US" sz="5400" spc="0" dirty="0" smtClean="0">
                <a:latin typeface="Adobe Heiti Std R" charset="-122"/>
                <a:ea typeface="Adobe Heiti Std R" charset="-122"/>
                <a:cs typeface="Adobe Heiti Std R" charset="-122"/>
              </a:rPr>
              <a:t>Methods</a:t>
            </a:r>
            <a:r>
              <a:rPr lang="en-US" sz="5400" spc="0" dirty="0" smtClean="0">
                <a:latin typeface="Adobe Heiti Std R" charset="-122"/>
                <a:ea typeface="Adobe Heiti Std R" charset="-122"/>
                <a:cs typeface="Adobe Heiti Std R" charset="-122"/>
              </a:rPr>
              <a:t/>
            </a:r>
            <a:br>
              <a:rPr lang="en-US" sz="5400" spc="0" dirty="0" smtClean="0">
                <a:latin typeface="Adobe Heiti Std R" charset="-122"/>
                <a:ea typeface="Adobe Heiti Std R" charset="-122"/>
                <a:cs typeface="Adobe Heiti Std R" charset="-122"/>
              </a:rPr>
            </a:br>
            <a:r>
              <a:rPr lang="en-US" sz="5400" spc="0" dirty="0" smtClean="0">
                <a:latin typeface="Adobe Heiti Std R" charset="-122"/>
                <a:ea typeface="Adobe Heiti Std R" charset="-122"/>
                <a:cs typeface="Adobe Heiti Std R" charset="-122"/>
              </a:rPr>
              <a:t>for Scientific Careers</a:t>
            </a:r>
            <a:endParaRPr lang="en-US" sz="54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dirty="0" smtClean="0"/>
              <a:t>Summary Interface</a:t>
            </a:r>
          </a:p>
          <a:p>
            <a:r>
              <a:rPr lang="en-US" dirty="0" smtClean="0"/>
              <a:t>No articulating philosophy about academic merit</a:t>
            </a:r>
          </a:p>
          <a:p>
            <a:endParaRPr lang="en-US" dirty="0"/>
          </a:p>
          <a:p>
            <a:r>
              <a:rPr lang="en-US" sz="3600" dirty="0" smtClean="0"/>
              <a:t>Scholar Plot  fills the gap</a:t>
            </a:r>
          </a:p>
          <a:p>
            <a:pPr lvl="1"/>
            <a:r>
              <a:rPr lang="en-US" sz="3200" dirty="0" smtClean="0"/>
              <a:t>Visual summary</a:t>
            </a:r>
          </a:p>
          <a:p>
            <a:pPr lvl="1"/>
            <a:r>
              <a:rPr lang="en-US" sz="3200" dirty="0" smtClean="0"/>
              <a:t>Solid scheme for academic merit</a:t>
            </a:r>
            <a:endParaRPr lang="en-US" dirty="0" smtClean="0"/>
          </a:p>
        </p:txBody>
      </p:sp>
      <p:pic>
        <p:nvPicPr>
          <p:cNvPr id="5" name="Picture 4"/>
          <p:cNvPicPr>
            <a:picLocks noChangeAspect="1"/>
          </p:cNvPicPr>
          <p:nvPr/>
        </p:nvPicPr>
        <p:blipFill>
          <a:blip r:embed="rId3"/>
          <a:stretch>
            <a:fillRect/>
          </a:stretch>
        </p:blipFill>
        <p:spPr>
          <a:xfrm>
            <a:off x="731380" y="3307080"/>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Design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95669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Publications results</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marL="914400" lvl="1" indent="-457200">
              <a:buFont typeface="+mj-lt"/>
              <a:buAutoNum type="alphaLcParenR"/>
            </a:pPr>
            <a:r>
              <a:rPr lang="en-US" dirty="0" smtClean="0"/>
              <a:t>Some </a:t>
            </a:r>
            <a:r>
              <a:rPr lang="en-US" dirty="0" smtClean="0"/>
              <a:t>Conference and Journal Papers</a:t>
            </a:r>
          </a:p>
          <a:p>
            <a:pPr marL="914400" lvl="1" indent="-457200">
              <a:buFont typeface="+mj-lt"/>
              <a:buAutoNum type="alphaLcParenR"/>
            </a:pPr>
            <a:r>
              <a:rPr lang="en-US" dirty="0" smtClean="0"/>
              <a:t>Focused </a:t>
            </a:r>
            <a:r>
              <a:rPr lang="en-US" dirty="0" smtClean="0"/>
              <a:t>on Conference Papers</a:t>
            </a:r>
          </a:p>
          <a:p>
            <a:pPr marL="914400" lvl="1" indent="-457200">
              <a:buFont typeface="+mj-lt"/>
              <a:buAutoNum type="alphaLcParenR"/>
            </a:pPr>
            <a:r>
              <a:rPr lang="en-US" dirty="0" smtClean="0"/>
              <a:t>Journals </a:t>
            </a:r>
            <a:r>
              <a:rPr lang="en-US" dirty="0" smtClean="0"/>
              <a:t>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825625"/>
            <a:ext cx="10233800" cy="4351338"/>
          </a:xfrm>
        </p:spPr>
        <p:txBody>
          <a:bodyPr>
            <a:normAutofit/>
          </a:bodyPr>
          <a:lstStyle/>
          <a:p>
            <a:r>
              <a:rPr lang="en-US" sz="2400" dirty="0"/>
              <a:t>Focus group </a:t>
            </a:r>
            <a:r>
              <a:rPr lang="en-US" sz="2400" dirty="0" smtClean="0"/>
              <a:t>feedbacks from social scientists at Northwestern University.</a:t>
            </a:r>
          </a:p>
          <a:p>
            <a:r>
              <a:rPr lang="en-US" sz="2400" dirty="0"/>
              <a:t>Four ancillary panels</a:t>
            </a:r>
            <a:endParaRPr lang="en-US" sz="2400" dirty="0" smtClean="0"/>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06290"/>
            <a:ext cx="10515600" cy="3568064"/>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a:t>Journal sizes</a:t>
            </a:r>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Engineering</a:t>
            </a:r>
            <a:endParaRPr lang="en-US" sz="3200" dirty="0" smtClean="0"/>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 Post Doc, 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Scholar Plot, a </a:t>
            </a:r>
            <a:r>
              <a:rPr lang="en-US" smtClean="0"/>
              <a:t>visualization method for </a:t>
            </a:r>
            <a:r>
              <a:rPr lang="en-US" dirty="0" smtClean="0"/>
              <a:t>academic merit.</a:t>
            </a:r>
          </a:p>
        </p:txBody>
      </p:sp>
      <p:sp>
        <p:nvSpPr>
          <p:cNvPr id="2" name="Title 1"/>
          <p:cNvSpPr>
            <a:spLocks noGrp="1"/>
          </p:cNvSpPr>
          <p:nvPr>
            <p:ph type="title"/>
          </p:nvPr>
        </p:nvSpPr>
        <p:spPr/>
        <p:txBody>
          <a:bodyPr/>
          <a:lstStyle/>
          <a:p>
            <a:r>
              <a:rPr lang="en-US" dirty="0" smtClean="0"/>
              <a:t>Conclusion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293" y="2376707"/>
            <a:ext cx="2988714" cy="13675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741" y="2376707"/>
            <a:ext cx="9131818" cy="34282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75" y="2376707"/>
            <a:ext cx="10570350" cy="347417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26" y="2376707"/>
            <a:ext cx="10902948" cy="4257556"/>
          </a:xfrm>
          <a:prstGeom prst="rect">
            <a:avLst/>
          </a:prstGeom>
        </p:spPr>
      </p:pic>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6968923" cy="4351338"/>
          </a:xfrm>
        </p:spPr>
        <p:txBody>
          <a:bodyPr>
            <a:normAutofit/>
          </a:bodyPr>
          <a:lstStyle/>
          <a:p>
            <a:r>
              <a:rPr lang="en-US" sz="3200" dirty="0" smtClean="0"/>
              <a:t>Individual</a:t>
            </a:r>
          </a:p>
          <a:p>
            <a:pPr lvl="1"/>
            <a:r>
              <a:rPr lang="en-US" sz="2800" dirty="0" smtClean="0"/>
              <a:t>Comparison between two scholars</a:t>
            </a:r>
          </a:p>
          <a:p>
            <a:pPr lvl="1"/>
            <a:r>
              <a:rPr lang="en-US" sz="2800" dirty="0" smtClean="0"/>
              <a:t>More agencies if available</a:t>
            </a:r>
          </a:p>
          <a:p>
            <a:pPr lvl="1"/>
            <a:endParaRPr lang="en-US" sz="2800" dirty="0" smtClean="0"/>
          </a:p>
          <a:p>
            <a:r>
              <a:rPr lang="en-US" sz="3200" dirty="0" smtClean="0"/>
              <a:t>Group</a:t>
            </a:r>
          </a:p>
          <a:p>
            <a:pPr lvl="1"/>
            <a:r>
              <a:rPr lang="en-US" sz="2800" dirty="0"/>
              <a:t>Interested in group </a:t>
            </a:r>
            <a:r>
              <a:rPr lang="en-US" sz="2800" dirty="0" smtClean="0"/>
              <a:t>level</a:t>
            </a:r>
            <a:endParaRPr lang="en-US" sz="2800" dirty="0"/>
          </a:p>
        </p:txBody>
      </p:sp>
      <p:grpSp>
        <p:nvGrpSpPr>
          <p:cNvPr id="7" name="Group 6"/>
          <p:cNvGrpSpPr/>
          <p:nvPr/>
        </p:nvGrpSpPr>
        <p:grpSpPr>
          <a:xfrm>
            <a:off x="5510737" y="4254742"/>
            <a:ext cx="4025651" cy="2413263"/>
            <a:chOff x="5773617" y="4195639"/>
            <a:chExt cx="4025651" cy="241326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617" y="5318931"/>
              <a:ext cx="2471120" cy="1289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900" y="4195639"/>
              <a:ext cx="3310786" cy="10030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4002" y="5318931"/>
              <a:ext cx="1415266" cy="1289971"/>
            </a:xfrm>
            <a:prstGeom prst="rect">
              <a:avLst/>
            </a:prstGeom>
          </p:spPr>
        </p:pic>
      </p:grpSp>
      <p:grpSp>
        <p:nvGrpSpPr>
          <p:cNvPr id="10" name="Group 9"/>
          <p:cNvGrpSpPr/>
          <p:nvPr/>
        </p:nvGrpSpPr>
        <p:grpSpPr>
          <a:xfrm>
            <a:off x="7213829" y="2303109"/>
            <a:ext cx="3471960" cy="1425422"/>
            <a:chOff x="8520747" y="2338278"/>
            <a:chExt cx="3471960" cy="1425422"/>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521" y="2338278"/>
              <a:ext cx="1624186" cy="14254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747" y="2338278"/>
              <a:ext cx="1724682" cy="140381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80852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format. </a:t>
            </a:r>
            <a:endParaRPr lang="en-US" sz="4000" dirty="0" smtClean="0"/>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a:t>
            </a:r>
            <a:r>
              <a:rPr lang="en-US" sz="3200" dirty="0"/>
              <a:t>makes data </a:t>
            </a:r>
            <a:r>
              <a:rPr lang="en-US" sz="3200" dirty="0" smtClean="0"/>
              <a:t>accessible.</a:t>
            </a:r>
            <a:endParaRPr lang="en-US" sz="3200" dirty="0"/>
          </a:p>
          <a:p>
            <a:pPr marL="238125" lvl="1" indent="-223838">
              <a:lnSpc>
                <a:spcPct val="150000"/>
              </a:lnSpc>
            </a:pPr>
            <a:r>
              <a:rPr lang="en-US" sz="3200" dirty="0"/>
              <a:t>Quickly notice something out of position, patterns and pattern </a:t>
            </a:r>
            <a:r>
              <a:rPr lang="en-US" sz="3200" dirty="0" smtClean="0"/>
              <a:t>violations.</a:t>
            </a:r>
            <a:endParaRPr lang="en-US" sz="3200" dirty="0"/>
          </a:p>
          <a:p>
            <a:pPr marL="238125" lvl="1" indent="-223838">
              <a:lnSpc>
                <a:spcPct val="150000"/>
              </a:lnSpc>
            </a:pPr>
            <a:r>
              <a:rPr lang="en-US" sz="3200" dirty="0"/>
              <a:t>Visualization gives faster access to actionable </a:t>
            </a:r>
            <a:r>
              <a:rPr lang="en-US" sz="3200" dirty="0" smtClean="0"/>
              <a:t>insights.</a:t>
            </a:r>
            <a:endParaRPr lang="en-US" sz="3200" dirty="0"/>
          </a:p>
          <a:p>
            <a:pPr marL="238125" lvl="1" indent="-223838">
              <a:lnSpc>
                <a:spcPct val="150000"/>
              </a:lnSpc>
            </a:pPr>
            <a:r>
              <a:rPr lang="en-US" sz="3200" dirty="0"/>
              <a:t>Visualization allows access to huge amounts of </a:t>
            </a:r>
            <a:r>
              <a:rPr lang="en-US" sz="3200" dirty="0" smtClean="0"/>
              <a:t>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smtClean="0"/>
              <a:t>Appraising </a:t>
            </a:r>
            <a:r>
              <a:rPr lang="en-US" sz="3600" dirty="0" smtClean="0"/>
              <a:t>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 to advisor</a:t>
            </a:r>
          </a:p>
          <a:p>
            <a:pPr lvl="1">
              <a:lnSpc>
                <a:spcPct val="150000"/>
              </a:lnSpc>
            </a:pPr>
            <a:endParaRPr lang="en-US" sz="3200" dirty="0"/>
          </a:p>
        </p:txBody>
      </p:sp>
      <p:grpSp>
        <p:nvGrpSpPr>
          <p:cNvPr id="10" name="Group 9"/>
          <p:cNvGrpSpPr/>
          <p:nvPr/>
        </p:nvGrpSpPr>
        <p:grpSpPr>
          <a:xfrm>
            <a:off x="6885027" y="1976626"/>
            <a:ext cx="4881530" cy="4049336"/>
            <a:chOff x="6999327" y="1431278"/>
            <a:chExt cx="4881530" cy="4049336"/>
          </a:xfrm>
        </p:grpSpPr>
        <p:pic>
          <p:nvPicPr>
            <p:cNvPr id="6" name="Picture 5"/>
            <p:cNvPicPr>
              <a:picLocks noChangeAspect="1"/>
            </p:cNvPicPr>
            <p:nvPr/>
          </p:nvPicPr>
          <p:blipFill rotWithShape="1">
            <a:blip r:embed="rId3"/>
            <a:srcRect b="3230"/>
            <a:stretch/>
          </p:blipFill>
          <p:spPr>
            <a:xfrm>
              <a:off x="9938007" y="3600520"/>
              <a:ext cx="1942850" cy="1880094"/>
            </a:xfrm>
            <a:prstGeom prst="rect">
              <a:avLst/>
            </a:prstGeom>
          </p:spPr>
        </p:pic>
        <p:pic>
          <p:nvPicPr>
            <p:cNvPr id="9" name="Picture 8"/>
            <p:cNvPicPr>
              <a:picLocks noChangeAspect="1"/>
            </p:cNvPicPr>
            <p:nvPr/>
          </p:nvPicPr>
          <p:blipFill>
            <a:blip r:embed="rId4"/>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A curriculum vitae (CV)</a:t>
            </a:r>
          </a:p>
          <a:p>
            <a:pPr lvl="1"/>
            <a:r>
              <a:rPr lang="en-US" dirty="0" smtClean="0"/>
              <a:t>Length</a:t>
            </a:r>
            <a:endParaRPr lang="en-US" dirty="0"/>
          </a:p>
          <a:p>
            <a:pPr lvl="1"/>
            <a:r>
              <a:rPr lang="en-US" dirty="0"/>
              <a:t>Often convoluted</a:t>
            </a:r>
          </a:p>
          <a:p>
            <a:pPr lvl="1"/>
            <a:r>
              <a:rPr lang="en-US" dirty="0"/>
              <a:t>With potential errors / misses</a:t>
            </a:r>
          </a:p>
          <a:p>
            <a:pPr lvl="1"/>
            <a:r>
              <a:rPr lang="en-US" dirty="0"/>
              <a:t>Inconsistent</a:t>
            </a:r>
          </a:p>
          <a:p>
            <a:endParaRPr lang="en-US" dirty="0" smtClean="0"/>
          </a:p>
          <a:p>
            <a:r>
              <a:rPr lang="en-US" dirty="0" smtClean="0"/>
              <a:t>Difficulty and time consuming to analyze academic CVs.</a:t>
            </a:r>
          </a:p>
          <a:p>
            <a:pPr lvl="1"/>
            <a:endParaRPr lang="en-US" dirty="0" smtClean="0"/>
          </a:p>
          <a:p>
            <a:r>
              <a:rPr lang="en-US" dirty="0" smtClean="0"/>
              <a:t>What methods that solve these issues.</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20000"/>
          </a:bodyPr>
          <a:lstStyle/>
          <a:p>
            <a:pPr marL="234950" lvl="1" indent="-234950">
              <a:lnSpc>
                <a:spcPct val="150000"/>
              </a:lnSpc>
            </a:pPr>
            <a:r>
              <a:rPr lang="en-US" sz="3200" dirty="0"/>
              <a:t>Google Scholar </a:t>
            </a:r>
            <a:r>
              <a:rPr lang="en-US" sz="3200" dirty="0" smtClean="0"/>
              <a:t>– Free, All inclusive but only publications</a:t>
            </a:r>
          </a:p>
          <a:p>
            <a:pPr>
              <a:lnSpc>
                <a:spcPct val="150000"/>
              </a:lnSpc>
            </a:pPr>
            <a:r>
              <a:rPr lang="en-US" sz="3200" dirty="0" smtClean="0"/>
              <a:t>Scopus - </a:t>
            </a:r>
            <a:r>
              <a:rPr lang="en-US" sz="3200" dirty="0"/>
              <a:t>Login Required to Access Scopus in your institution's network</a:t>
            </a:r>
            <a:endParaRPr lang="en-US" sz="3200" dirty="0" smtClean="0"/>
          </a:p>
          <a:p>
            <a:pPr marL="228600" lvl="1">
              <a:lnSpc>
                <a:spcPct val="150000"/>
              </a:lnSpc>
              <a:spcBef>
                <a:spcPts val="1000"/>
              </a:spcBef>
            </a:pPr>
            <a:r>
              <a:rPr lang="en-US" sz="3200" dirty="0"/>
              <a:t>ORCID - Individuals need to set </a:t>
            </a:r>
            <a:r>
              <a:rPr lang="en-US" sz="3200" dirty="0" smtClean="0"/>
              <a: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5012"/>
          <a:stretch/>
        </p:blipFill>
        <p:spPr>
          <a:xfrm>
            <a:off x="7683468" y="4839689"/>
            <a:ext cx="4221642" cy="1385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040" y="546507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3624"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354028" y="3347983"/>
            <a:ext cx="3467876" cy="424532"/>
            <a:chOff x="8354028" y="3347983"/>
            <a:chExt cx="3467876" cy="424532"/>
          </a:xfrm>
        </p:grpSpPr>
        <p:pic>
          <p:nvPicPr>
            <p:cNvPr id="8" name="Picture 7"/>
            <p:cNvPicPr>
              <a:picLocks noChangeAspect="1"/>
            </p:cNvPicPr>
            <p:nvPr/>
          </p:nvPicPr>
          <p:blipFill>
            <a:blip r:embed="rId7"/>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linds(horizontal)">
                                      <p:cBhvr>
                                        <p:cTn id="31" dur="500"/>
                                        <p:tgtEl>
                                          <p:spTgt spid="3">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24390</TotalTime>
  <Words>2147</Words>
  <Application>Microsoft Macintosh PowerPoint</Application>
  <PresentationFormat>Widescreen</PresentationFormat>
  <Paragraphs>330</Paragraphs>
  <Slides>31</Slides>
  <Notes>25</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Methods for Scientific Careers</vt:lpstr>
      <vt:lpstr>Overview</vt:lpstr>
      <vt:lpstr>What is Data Visualization?</vt:lpstr>
      <vt:lpstr>Why Data Visualization Matters?</vt:lpstr>
      <vt:lpstr>Data Visualization vs. Infographics</vt:lpstr>
      <vt:lpstr>Introduction</vt:lpstr>
      <vt:lpstr>Introduction</vt:lpstr>
      <vt:lpstr>Goals of Research, Motivation</vt:lpstr>
      <vt:lpstr>Related work</vt:lpstr>
      <vt:lpstr>What is missing</vt:lpstr>
      <vt:lpstr>Philosophy of Design</vt:lpstr>
      <vt:lpstr>Design and Methodology</vt:lpstr>
      <vt:lpstr>Design and Methodology</vt:lpstr>
      <vt:lpstr>Design and Methodology</vt:lpstr>
      <vt:lpstr>Design and Methodology</vt:lpstr>
      <vt:lpstr>Design and Methodology</vt:lpstr>
      <vt:lpstr>Design and Methodology</vt:lpstr>
      <vt:lpstr>Design and Methodology</vt:lpstr>
      <vt:lpstr>Design and Methodology</vt:lpstr>
      <vt:lpstr>PowerPoint Presentation</vt:lpstr>
      <vt:lpstr>Engineering</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321</cp:revision>
  <cp:lastPrinted>2016-02-19T21:53:25Z</cp:lastPrinted>
  <dcterms:created xsi:type="dcterms:W3CDTF">2015-09-15T19:51:47Z</dcterms:created>
  <dcterms:modified xsi:type="dcterms:W3CDTF">2016-02-22T23:23:51Z</dcterms:modified>
</cp:coreProperties>
</file>